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410" r:id="rId3"/>
    <p:sldId id="509" r:id="rId4"/>
    <p:sldId id="516" r:id="rId5"/>
    <p:sldId id="514" r:id="rId6"/>
    <p:sldId id="515" r:id="rId7"/>
    <p:sldId id="513" r:id="rId8"/>
    <p:sldId id="477" r:id="rId9"/>
    <p:sldId id="399" r:id="rId10"/>
    <p:sldId id="409" r:id="rId11"/>
    <p:sldId id="481" r:id="rId12"/>
    <p:sldId id="482" r:id="rId13"/>
    <p:sldId id="5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98C8-F163-47BA-8205-402A001D2EC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45CB-3C13-4F8B-A4DE-E80C7DB9E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48E4-9348-4467-A391-AC91F1B1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B1366-62CD-49A8-A701-75C1E2A53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09C2-3892-4AF6-BA8C-35E8E1C4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E54C8-C95A-4BAF-8165-37145446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403A-959C-4C1A-A5C4-07C4F0D3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1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48BC-899D-4114-BE4D-9EC322B1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D6B1A-447D-4FE7-85B8-870D5672F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A09C-8164-4257-8BD5-79016980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A90C-49FF-456D-8931-0C86351B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CC0DA-4E97-4499-B404-0199FD01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0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AEAEB-1832-4D91-9FAE-5867F3935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1AF6A-1B10-49D2-8829-7AAD4184B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EC12-183B-4F53-B3F9-AE85D78C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638D-4B63-4699-90E9-A035BB14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B060-A7A3-49A0-BD0C-F660E0E9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3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77EC-60C3-4DD6-A124-9636BA81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BB7BA-BA64-403C-9ADE-1C5E2A9B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22D8D-E13F-4731-95C0-FBC57BFE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A767-C763-4DE6-ADEB-6B9EA4E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723A6-EF29-4A6B-B60D-FA167D49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6EFA-6915-44D0-BF13-064D857F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EBB1-2623-4EE2-918E-75F5DE00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692B3-90A2-4E36-930D-416C6C8E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25B4-0FCD-4415-B20C-B603259D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DD493-02F3-4084-A049-4A46A18B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9F07-6AC4-487F-B123-D56E2EA4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68A4-C8F6-43D6-8831-5AA855D15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ED2D-66C5-4E58-ADF9-1AC1F22D2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1111-6D84-45D4-AE70-6C4F30C8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4AC2B-AAC3-4003-8B41-4D094B2E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5998-95B7-41F6-84CA-C2B4A054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2F17-541B-464B-A7E9-7AE5EEAC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DC98-CE9A-4CB1-8DFF-463F5A12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2E7D7-ACEF-4CA2-BCBA-23F9A3500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547C0-F04B-4E89-AE2D-5EADB000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370E3-212C-4E8F-92C3-BBB2D18FA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FFC54-D3A8-4837-AAEB-31D43158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E8796-04F2-4A17-A928-79628626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EE2B3-4A5C-4F6B-8EB4-7FEFB741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A8A4-3B04-4A30-AC9F-3CD1DEC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9FEDE-51DE-4CDE-AB0A-B9ECCE95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B110-8A28-414B-9C90-3DE28F44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836F5-1C06-4388-A3B3-43D8B7E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D3180-6247-4CDD-B9B5-5A09786D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91085-8CF2-477B-B77B-C851D152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06C2-0672-47AF-8412-F6F35849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15AF-022E-47D9-AA2F-FBFA14E5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ECEA-D596-42EB-89EE-092282EB0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05E65-1EA1-4BAB-8531-AF117041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D9F07-D0C2-4086-8214-EF8CC4D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004AC-BDFE-44D0-8C25-1132DD0D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18B0-DA7C-4644-9116-45A74347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8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D816-BEE0-4CC8-A39E-FA66E4C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7C2-02D2-4B16-B6FB-CF7B0C065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77B4E-6961-44BA-8E32-BFF3D393F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9C64-B487-47E6-BECF-31F8EDB9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1920-C0AC-434E-A0D7-EDCAB3ED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8FD77-28C2-4DD0-97C2-61C02B13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32857-F5DC-464D-B8B4-23B234FA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A39C-F3D0-4407-B785-40C0A05F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FD36-2884-4987-860D-A23AB4CB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8481C-E934-4FBC-A189-B3001858737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99BA2-6D21-4261-A99A-FC216AACE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EA9F-CF7D-49B2-9F15-C42ECF8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2DBE-E8D6-4426-A219-D1D0B8D5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6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16164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8086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  <a:cs typeface="Aharoni" panose="02010803020104030203" pitchFamily="2" charset="-79"/>
              </a:rPr>
              <a:t>Introduction to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0477954" cy="230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Framework – collection of libraries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Library  - Collection of class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Class – collection of attributes, events, methods and functions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 descr="UI5 Tooling">
            <a:extLst>
              <a:ext uri="{FF2B5EF4-FFF2-40B4-BE49-F238E27FC236}">
                <a16:creationId xmlns:a16="http://schemas.microsoft.com/office/drawing/2014/main" id="{9C3E1652-31D5-4E79-B709-7ED6A9CC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67" y="3264824"/>
            <a:ext cx="3756211" cy="17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mo Kit - SAPUI5 SDK">
            <a:extLst>
              <a:ext uri="{FF2B5EF4-FFF2-40B4-BE49-F238E27FC236}">
                <a16:creationId xmlns:a16="http://schemas.microsoft.com/office/drawing/2014/main" id="{B2C6C65B-F65E-43D8-B4F7-FD193C5A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06" y="3477619"/>
            <a:ext cx="5217460" cy="29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61DAA-5206-47C0-A23D-F8195B2BBB0A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rgbClr val="4E67C8">
                  <a:lumMod val="67000"/>
                </a:srgbClr>
              </a:gs>
              <a:gs pos="48000">
                <a:srgbClr val="4E67C8">
                  <a:lumMod val="97000"/>
                  <a:lumOff val="3000"/>
                </a:srgbClr>
              </a:gs>
              <a:gs pos="100000">
                <a:srgbClr val="4E67C8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Dynpro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87948969-B7F7-4B26-A4F3-AEA0175A94A4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61B6A-EAFB-4E2F-BBD6-D80745F202C8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rgbClr val="FF8021">
                  <a:lumMod val="67000"/>
                </a:srgbClr>
              </a:gs>
              <a:gs pos="48000">
                <a:srgbClr val="FF8021">
                  <a:lumMod val="97000"/>
                  <a:lumOff val="3000"/>
                </a:srgbClr>
              </a:gs>
              <a:gs pos="100000">
                <a:srgbClr val="FF8021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WebGUI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FC4F5E-CC17-4A48-B353-65F93493B414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67000"/>
                </a:srgbClr>
              </a:gs>
              <a:gs pos="48000">
                <a:srgbClr val="5DCEAF">
                  <a:lumMod val="97000"/>
                  <a:lumOff val="3000"/>
                </a:srgbClr>
              </a:gs>
              <a:gs pos="100000">
                <a:srgbClr val="5DCEAF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SAPUI5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507A5733-B78D-4141-8AD3-A69AC6EC4FEE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B53F3-6213-4E4F-A5F6-39BAC0036529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Dynpro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2DA9D4-9360-4FD7-A15A-771DD999470E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rgbClr val="5ECCF3">
                  <a:lumMod val="67000"/>
                </a:srgbClr>
              </a:gs>
              <a:gs pos="48000">
                <a:srgbClr val="5ECCF3">
                  <a:lumMod val="97000"/>
                  <a:lumOff val="3000"/>
                </a:srgbClr>
              </a:gs>
              <a:gs pos="100000">
                <a:srgbClr val="5ECCF3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FE82E-4EB5-4FA1-B55B-2520CDBD490E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1.0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(2013)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F8D67-4AB9-4329-A790-D5DCBF62917D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2.0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(2016)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C90338-7178-422D-B6B6-C5398B533C1E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gradFill rotWithShape="1">
            <a:gsLst>
              <a:gs pos="0">
                <a:srgbClr val="5ECCF3">
                  <a:satMod val="103000"/>
                  <a:lumMod val="102000"/>
                  <a:tint val="94000"/>
                </a:srgbClr>
              </a:gs>
              <a:gs pos="50000">
                <a:srgbClr val="5ECCF3">
                  <a:satMod val="110000"/>
                  <a:lumMod val="100000"/>
                  <a:shade val="100000"/>
                </a:srgbClr>
              </a:gs>
              <a:gs pos="100000">
                <a:srgbClr val="5ECCF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3.0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9E3F0-CFEC-468B-88A1-8EC1D196F416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Small set of 25 application for tablet and phone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2B58E-B25C-4535-ACCD-605A836316FF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Desktop Scenarios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iOS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Advanced Features on the  launchpad and overview pages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7775A9-6A81-48B1-9F17-DFC632B96853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More Scalable content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Machine Learning Techniques Implemented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Native for Android</a:t>
            </a:r>
          </a:p>
        </p:txBody>
      </p:sp>
      <p:sp>
        <p:nvSpPr>
          <p:cNvPr id="37" name="Arrow: Notched Right 36">
            <a:extLst>
              <a:ext uri="{FF2B5EF4-FFF2-40B4-BE49-F238E27FC236}">
                <a16:creationId xmlns:a16="http://schemas.microsoft.com/office/drawing/2014/main" id="{DE35C4BF-8F48-46D1-94DB-10EB417D6C7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78BB196C-12B4-4ED0-9B64-F0CD9441377E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  <a:gradFill rotWithShape="1">
            <a:gsLst>
              <a:gs pos="0">
                <a:srgbClr val="F14124">
                  <a:satMod val="103000"/>
                  <a:lumMod val="102000"/>
                  <a:tint val="94000"/>
                </a:srgbClr>
              </a:gs>
              <a:gs pos="50000">
                <a:srgbClr val="F14124">
                  <a:satMod val="110000"/>
                  <a:lumMod val="100000"/>
                  <a:shade val="100000"/>
                </a:srgbClr>
              </a:gs>
              <a:gs pos="100000">
                <a:srgbClr val="F1412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3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E5B4D-0090-4027-AC3E-DB642DA31182}"/>
              </a:ext>
            </a:extLst>
          </p:cNvPr>
          <p:cNvSpPr/>
          <p:nvPr/>
        </p:nvSpPr>
        <p:spPr>
          <a:xfrm>
            <a:off x="4548046" y="1268760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Controller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(processing)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64B65-0B92-486A-A84B-65536449EFBE}"/>
              </a:ext>
            </a:extLst>
          </p:cNvPr>
          <p:cNvSpPr/>
          <p:nvPr/>
        </p:nvSpPr>
        <p:spPr>
          <a:xfrm>
            <a:off x="765820" y="3861048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View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(I/O)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DA862-66C8-433B-BC7A-23DBD59CAFB6}"/>
              </a:ext>
            </a:extLst>
          </p:cNvPr>
          <p:cNvSpPr/>
          <p:nvPr/>
        </p:nvSpPr>
        <p:spPr>
          <a:xfrm>
            <a:off x="8901786" y="3860825"/>
            <a:ext cx="2520280" cy="1224136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(data)</a:t>
            </a: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35DFA4A5-052F-4A69-84A5-020729C40F1C}"/>
              </a:ext>
            </a:extLst>
          </p:cNvPr>
          <p:cNvSpPr/>
          <p:nvPr/>
        </p:nvSpPr>
        <p:spPr>
          <a:xfrm>
            <a:off x="1629916" y="5733256"/>
            <a:ext cx="720080" cy="701595"/>
          </a:xfrm>
          <a:prstGeom prst="smileyFace">
            <a:avLst/>
          </a:prstGeom>
          <a:solidFill>
            <a:srgbClr val="00B0F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5E0F5F0D-3E2D-4D5F-853C-E1C39BC410ED}"/>
              </a:ext>
            </a:extLst>
          </p:cNvPr>
          <p:cNvSpPr/>
          <p:nvPr/>
        </p:nvSpPr>
        <p:spPr>
          <a:xfrm>
            <a:off x="1989956" y="5084961"/>
            <a:ext cx="72008" cy="648295"/>
          </a:xfrm>
          <a:prstGeom prst="upDown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A2A66A0-C40F-4EE0-9C18-5E5E25A50157}"/>
              </a:ext>
            </a:extLst>
          </p:cNvPr>
          <p:cNvCxnSpPr/>
          <p:nvPr/>
        </p:nvCxnSpPr>
        <p:spPr>
          <a:xfrm flipV="1">
            <a:off x="1197868" y="1628800"/>
            <a:ext cx="3350178" cy="2232025"/>
          </a:xfrm>
          <a:prstGeom prst="bentConnector3">
            <a:avLst>
              <a:gd name="adj1" fmla="val -2769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D1DA00-FCD1-4AB4-AB04-06F579176660}"/>
              </a:ext>
            </a:extLst>
          </p:cNvPr>
          <p:cNvSpPr txBox="1"/>
          <p:nvPr/>
        </p:nvSpPr>
        <p:spPr>
          <a:xfrm>
            <a:off x="1485900" y="141277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solidFill>
                  <a:prstClr val="black"/>
                </a:solidFill>
                <a:latin typeface="Segoe UI"/>
              </a:rPr>
              <a:t>&lt;&lt;event&gt;&gt;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D021B9-F257-44F2-B16B-2CF62C8A83DE}"/>
              </a:ext>
            </a:extLst>
          </p:cNvPr>
          <p:cNvSpPr/>
          <p:nvPr/>
        </p:nvSpPr>
        <p:spPr>
          <a:xfrm>
            <a:off x="5950396" y="2348880"/>
            <a:ext cx="1512168" cy="33846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Event handler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34F933E-C1B4-4564-964D-D646A05769B0}"/>
              </a:ext>
            </a:extLst>
          </p:cNvPr>
          <p:cNvCxnSpPr>
            <a:endCxn id="26" idx="0"/>
          </p:cNvCxnSpPr>
          <p:nvPr/>
        </p:nvCxnSpPr>
        <p:spPr>
          <a:xfrm>
            <a:off x="7068326" y="1556792"/>
            <a:ext cx="3093600" cy="2304033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108D6E-630F-48D5-9BCE-D7F4F42D6D04}"/>
              </a:ext>
            </a:extLst>
          </p:cNvPr>
          <p:cNvSpPr txBox="1"/>
          <p:nvPr/>
        </p:nvSpPr>
        <p:spPr>
          <a:xfrm>
            <a:off x="8470676" y="134076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200" dirty="0">
                <a:solidFill>
                  <a:prstClr val="black"/>
                </a:solidFill>
                <a:latin typeface="Segoe UI"/>
              </a:rPr>
              <a:t>&lt;&lt;change&gt;&gt;&lt;&lt;read&gt;&gt;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2C3E0F8-D60F-4D73-B9EE-E6BBE1A59D8F}"/>
              </a:ext>
            </a:extLst>
          </p:cNvPr>
          <p:cNvCxnSpPr>
            <a:endCxn id="24" idx="3"/>
          </p:cNvCxnSpPr>
          <p:nvPr/>
        </p:nvCxnSpPr>
        <p:spPr>
          <a:xfrm rot="10800000">
            <a:off x="7068326" y="1880829"/>
            <a:ext cx="2338454" cy="1979997"/>
          </a:xfrm>
          <a:prstGeom prst="bentConnector3">
            <a:avLst>
              <a:gd name="adj1" fmla="val -7723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662FF4-203C-4B98-A93B-BF5D85A8B83E}"/>
              </a:ext>
            </a:extLst>
          </p:cNvPr>
          <p:cNvSpPr txBox="1"/>
          <p:nvPr/>
        </p:nvSpPr>
        <p:spPr>
          <a:xfrm>
            <a:off x="7894612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C73A555-6A96-481F-9379-54E19659B548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2025960" y="2249580"/>
            <a:ext cx="2522086" cy="1611467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2882BC5-CBF2-468E-8353-00E6A2575028}"/>
              </a:ext>
            </a:extLst>
          </p:cNvPr>
          <p:cNvSpPr txBox="1"/>
          <p:nvPr/>
        </p:nvSpPr>
        <p:spPr>
          <a:xfrm>
            <a:off x="2474927" y="194180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400" dirty="0">
                <a:solidFill>
                  <a:prstClr val="black"/>
                </a:solidFill>
                <a:latin typeface="Segoe UI"/>
              </a:rPr>
              <a:t>&lt;&lt;notify&gt;&gt;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92986CFB-3524-4EAC-8494-2C18082313D4}"/>
              </a:ext>
            </a:extLst>
          </p:cNvPr>
          <p:cNvSpPr/>
          <p:nvPr/>
        </p:nvSpPr>
        <p:spPr>
          <a:xfrm>
            <a:off x="3286100" y="3921800"/>
            <a:ext cx="5615686" cy="1144899"/>
          </a:xfrm>
          <a:prstGeom prst="leftRightArrow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345530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Client-Server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3869F07-2731-4F8B-A98B-EC96887703C8}"/>
              </a:ext>
            </a:extLst>
          </p:cNvPr>
          <p:cNvSpPr/>
          <p:nvPr/>
        </p:nvSpPr>
        <p:spPr>
          <a:xfrm>
            <a:off x="333772" y="2564904"/>
            <a:ext cx="504056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1B964-F6E0-4E13-83F8-01EDA6CA629F}"/>
              </a:ext>
            </a:extLst>
          </p:cNvPr>
          <p:cNvSpPr/>
          <p:nvPr/>
        </p:nvSpPr>
        <p:spPr>
          <a:xfrm>
            <a:off x="1269876" y="1916832"/>
            <a:ext cx="2304256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66909-6547-4DF6-8991-966E158961C6}"/>
              </a:ext>
            </a:extLst>
          </p:cNvPr>
          <p:cNvSpPr/>
          <p:nvPr/>
        </p:nvSpPr>
        <p:spPr>
          <a:xfrm>
            <a:off x="9405656" y="1791844"/>
            <a:ext cx="1437783" cy="2592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sz="1200" dirty="0"/>
              <a:t>149.175.58.1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4B2763-F64C-494E-9224-488AB0287E22}"/>
              </a:ext>
            </a:extLst>
          </p:cNvPr>
          <p:cNvSpPr/>
          <p:nvPr/>
        </p:nvSpPr>
        <p:spPr>
          <a:xfrm>
            <a:off x="9781969" y="1496210"/>
            <a:ext cx="685156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1C6F2556-E244-4C22-B8E6-0780B46A4569}"/>
              </a:ext>
            </a:extLst>
          </p:cNvPr>
          <p:cNvSpPr/>
          <p:nvPr/>
        </p:nvSpPr>
        <p:spPr>
          <a:xfrm>
            <a:off x="9472042" y="4432550"/>
            <a:ext cx="1437783" cy="72581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C83729-9E91-4BD0-BDC4-53DE2E5085B8}"/>
              </a:ext>
            </a:extLst>
          </p:cNvPr>
          <p:cNvCxnSpPr>
            <a:cxnSpLocks/>
          </p:cNvCxnSpPr>
          <p:nvPr/>
        </p:nvCxnSpPr>
        <p:spPr>
          <a:xfrm flipV="1">
            <a:off x="3574132" y="2414723"/>
            <a:ext cx="5831524" cy="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E342E0-53D8-4F2F-9607-E3291AE272A8}"/>
              </a:ext>
            </a:extLst>
          </p:cNvPr>
          <p:cNvSpPr txBox="1"/>
          <p:nvPr/>
        </p:nvSpPr>
        <p:spPr>
          <a:xfrm>
            <a:off x="4534740" y="2041197"/>
            <a:ext cx="3500896" cy="37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Request – Header + Body (option)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DCF8A1-243B-42D8-AB57-7C91EB524AE0}"/>
              </a:ext>
            </a:extLst>
          </p:cNvPr>
          <p:cNvSpPr/>
          <p:nvPr/>
        </p:nvSpPr>
        <p:spPr>
          <a:xfrm>
            <a:off x="7174532" y="393045"/>
            <a:ext cx="1512168" cy="919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49065D-1B85-4545-86D5-272F396B5CD4}"/>
              </a:ext>
            </a:extLst>
          </p:cNvPr>
          <p:cNvSpPr/>
          <p:nvPr/>
        </p:nvSpPr>
        <p:spPr>
          <a:xfrm>
            <a:off x="8398668" y="476672"/>
            <a:ext cx="1392283" cy="4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8363C-1F65-4DE3-9009-B7DAA5D1EB4A}"/>
              </a:ext>
            </a:extLst>
          </p:cNvPr>
          <p:cNvSpPr txBox="1"/>
          <p:nvPr/>
        </p:nvSpPr>
        <p:spPr>
          <a:xfrm>
            <a:off x="333772" y="4293096"/>
            <a:ext cx="245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– Read data</a:t>
            </a:r>
          </a:p>
          <a:p>
            <a:r>
              <a:rPr lang="en-US" dirty="0"/>
              <a:t>POST – Insert Data</a:t>
            </a:r>
          </a:p>
          <a:p>
            <a:r>
              <a:rPr lang="en-US" dirty="0"/>
              <a:t>PUT – Change Data</a:t>
            </a:r>
          </a:p>
          <a:p>
            <a:r>
              <a:rPr lang="en-US" dirty="0"/>
              <a:t>DELETE - Delete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8F04A0-362A-4B01-9A52-E3536C9C0262}"/>
              </a:ext>
            </a:extLst>
          </p:cNvPr>
          <p:cNvCxnSpPr>
            <a:cxnSpLocks/>
          </p:cNvCxnSpPr>
          <p:nvPr/>
        </p:nvCxnSpPr>
        <p:spPr>
          <a:xfrm flipH="1">
            <a:off x="3574132" y="3429000"/>
            <a:ext cx="5831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C8DA10-C51D-4FEA-B50F-4F297EDF9E9F}"/>
              </a:ext>
            </a:extLst>
          </p:cNvPr>
          <p:cNvSpPr txBox="1"/>
          <p:nvPr/>
        </p:nvSpPr>
        <p:spPr>
          <a:xfrm>
            <a:off x="4518572" y="3464287"/>
            <a:ext cx="38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Response – Header + Body (content)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71EA13-5B33-4BF8-A99B-DAF869C25FE2}"/>
              </a:ext>
            </a:extLst>
          </p:cNvPr>
          <p:cNvSpPr/>
          <p:nvPr/>
        </p:nvSpPr>
        <p:spPr>
          <a:xfrm>
            <a:off x="3862164" y="836712"/>
            <a:ext cx="1872208" cy="110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00710-6A68-474A-8ACA-A4CF4DDF8DB9}"/>
              </a:ext>
            </a:extLst>
          </p:cNvPr>
          <p:cNvSpPr/>
          <p:nvPr/>
        </p:nvSpPr>
        <p:spPr>
          <a:xfrm>
            <a:off x="4547320" y="99524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1BAB8-F28F-4000-AFCE-4AFA5CD65469}"/>
              </a:ext>
            </a:extLst>
          </p:cNvPr>
          <p:cNvSpPr/>
          <p:nvPr/>
        </p:nvSpPr>
        <p:spPr>
          <a:xfrm>
            <a:off x="4554833" y="1199734"/>
            <a:ext cx="827012" cy="1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0B5C7D-7859-4FBC-92D5-745520BAE624}"/>
              </a:ext>
            </a:extLst>
          </p:cNvPr>
          <p:cNvSpPr/>
          <p:nvPr/>
        </p:nvSpPr>
        <p:spPr>
          <a:xfrm>
            <a:off x="4631048" y="1447059"/>
            <a:ext cx="674581" cy="27336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DB4014B-C156-42C8-96C7-3DFD778A8A07}"/>
              </a:ext>
            </a:extLst>
          </p:cNvPr>
          <p:cNvSpPr/>
          <p:nvPr/>
        </p:nvSpPr>
        <p:spPr>
          <a:xfrm>
            <a:off x="5734372" y="4095079"/>
            <a:ext cx="864096" cy="471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6D380-53A7-452B-8999-2E6B9C641F04}"/>
              </a:ext>
            </a:extLst>
          </p:cNvPr>
          <p:cNvSpPr txBox="1"/>
          <p:nvPr/>
        </p:nvSpPr>
        <p:spPr>
          <a:xfrm>
            <a:off x="5518348" y="4562643"/>
            <a:ext cx="201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Form Submit</a:t>
            </a:r>
          </a:p>
          <a:p>
            <a:pPr marL="457200" indent="-457200">
              <a:buAutoNum type="arabicPeriod"/>
            </a:pPr>
            <a:r>
              <a:rPr lang="en-US" dirty="0"/>
              <a:t>HTTP Request </a:t>
            </a:r>
          </a:p>
          <a:p>
            <a:pPr marL="457200" indent="-457200">
              <a:buAutoNum type="arabicPeriod"/>
            </a:pPr>
            <a:r>
              <a:rPr lang="en-US" dirty="0"/>
              <a:t>Ajax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4428D-A1D2-429C-87E1-408A52B91BB8}"/>
              </a:ext>
            </a:extLst>
          </p:cNvPr>
          <p:cNvSpPr txBox="1"/>
          <p:nvPr/>
        </p:nvSpPr>
        <p:spPr>
          <a:xfrm>
            <a:off x="9334772" y="5234935"/>
            <a:ext cx="1132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764E29-EB94-44AC-9945-352E16F86861}"/>
              </a:ext>
            </a:extLst>
          </p:cNvPr>
          <p:cNvSpPr/>
          <p:nvPr/>
        </p:nvSpPr>
        <p:spPr>
          <a:xfrm>
            <a:off x="10147098" y="373820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7F480-78AB-4109-B7A4-4792F3AA5681}"/>
              </a:ext>
            </a:extLst>
          </p:cNvPr>
          <p:cNvSpPr/>
          <p:nvPr/>
        </p:nvSpPr>
        <p:spPr>
          <a:xfrm>
            <a:off x="10658029" y="3043217"/>
            <a:ext cx="1053611" cy="6670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JS Code</a:t>
            </a:r>
          </a:p>
        </p:txBody>
      </p:sp>
    </p:spTree>
    <p:extLst>
      <p:ext uri="{BB962C8B-B14F-4D97-AF65-F5344CB8AC3E}">
        <p14:creationId xmlns:p14="http://schemas.microsoft.com/office/powerpoint/2010/main" val="57040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Steps to Create a UI5 App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320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dirty="0">
                <a:latin typeface="Calibri"/>
              </a:rPr>
              <a:t>Prerequisite: </a:t>
            </a:r>
          </a:p>
          <a:p>
            <a:pPr marL="342900" indent="-342900" defTabSz="914126">
              <a:buAutoNum type="arabicPeriod"/>
            </a:pPr>
            <a:r>
              <a:rPr lang="en-US" dirty="0">
                <a:latin typeface="Calibri"/>
              </a:rPr>
              <a:t>NodeJS must be installed.</a:t>
            </a:r>
          </a:p>
          <a:p>
            <a:pPr marL="342900" indent="-342900" defTabSz="914126">
              <a:buAutoNum type="arabicPeriod"/>
            </a:pPr>
            <a:r>
              <a:rPr lang="en-US" b="1" dirty="0">
                <a:latin typeface="Calibri"/>
              </a:rPr>
              <a:t>ux-ui5-tooling</a:t>
            </a:r>
            <a:r>
              <a:rPr lang="en-US" dirty="0">
                <a:latin typeface="Calibri"/>
              </a:rPr>
              <a:t> must be installed.</a:t>
            </a:r>
          </a:p>
          <a:p>
            <a:pPr marL="342900" indent="-342900" defTabSz="914126">
              <a:buAutoNum type="arabicPeriod"/>
            </a:pPr>
            <a:endParaRPr lang="en-US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 folder in VS code and then open terminal inside that folder.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the command </a:t>
            </a:r>
            <a:r>
              <a:rPr lang="en-US" i="1" dirty="0">
                <a:latin typeface="Calibri"/>
              </a:rPr>
              <a:t>‘</a:t>
            </a:r>
            <a:r>
              <a:rPr lang="en-US" b="1" i="1" dirty="0">
                <a:latin typeface="Calibri"/>
              </a:rPr>
              <a:t>npm init’</a:t>
            </a:r>
            <a:r>
              <a:rPr lang="en-US" b="1" dirty="0">
                <a:latin typeface="Calibri"/>
              </a:rPr>
              <a:t>  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run </a:t>
            </a:r>
            <a:r>
              <a:rPr lang="en-US" b="1" i="1" dirty="0">
                <a:latin typeface="Calibri"/>
              </a:rPr>
              <a:t>‘ui5 init’ </a:t>
            </a:r>
            <a:r>
              <a:rPr lang="en-US" dirty="0">
                <a:latin typeface="Calibri"/>
              </a:rPr>
              <a:t>command to initialize the ux-ui5-tooling in the project, it provides a server to run the application..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folder in the new folder and name it as ‘</a:t>
            </a:r>
            <a:r>
              <a:rPr lang="en-US" b="1" dirty="0">
                <a:latin typeface="Calibri"/>
              </a:rPr>
              <a:t>webapp’. </a:t>
            </a:r>
            <a:r>
              <a:rPr lang="en-US" dirty="0">
                <a:latin typeface="Calibri"/>
              </a:rPr>
              <a:t>The name must be - must be ‘</a:t>
            </a:r>
            <a:r>
              <a:rPr lang="en-US" b="1" dirty="0">
                <a:latin typeface="Calibri"/>
              </a:rPr>
              <a:t>webapp’.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add a new file in the webapp folder named </a:t>
            </a:r>
            <a:r>
              <a:rPr lang="en-US" b="1" i="1" dirty="0">
                <a:latin typeface="Calibri"/>
              </a:rPr>
              <a:t>’index.html’. </a:t>
            </a:r>
            <a:r>
              <a:rPr lang="en-US" dirty="0">
                <a:latin typeface="Calibri"/>
              </a:rPr>
              <a:t>Write the html code provided on the git in this file.</a:t>
            </a:r>
            <a:endParaRPr lang="en-US" b="1" i="1" dirty="0"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Now create a new file named ‘</a:t>
            </a:r>
            <a:r>
              <a:rPr lang="en-US" b="1" dirty="0">
                <a:latin typeface="Calibri"/>
              </a:rPr>
              <a:t>manifest.json’</a:t>
            </a:r>
            <a:r>
              <a:rPr lang="en-US" dirty="0">
                <a:latin typeface="Calibri"/>
              </a:rPr>
              <a:t> in the webapp folder. Then create three sections in that file.</a:t>
            </a:r>
          </a:p>
          <a:p>
            <a:pPr lvl="1" defTabSz="914126"/>
            <a:r>
              <a:rPr lang="en-US" dirty="0">
                <a:latin typeface="Calibri"/>
              </a:rPr>
              <a:t>sap.app: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sap.ui: {</a:t>
            </a:r>
          </a:p>
          <a:p>
            <a:pPr lvl="1" defTabSz="914126"/>
            <a:r>
              <a:rPr lang="en-US" dirty="0">
                <a:latin typeface="Calibri"/>
              </a:rPr>
              <a:t>},</a:t>
            </a:r>
          </a:p>
          <a:p>
            <a:pPr lvl="1" defTabSz="914126"/>
            <a:r>
              <a:rPr lang="en-US" dirty="0">
                <a:latin typeface="Calibri"/>
              </a:rPr>
              <a:t>sap.ui5: {</a:t>
            </a:r>
          </a:p>
          <a:p>
            <a:pPr lvl="1" defTabSz="914126"/>
            <a:r>
              <a:rPr lang="en-US" dirty="0">
                <a:latin typeface="Calibri"/>
              </a:rPr>
              <a:t>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 descr="Demo Downloads | Product trial downloads, demo downloads | Microspot Ltd.">
            <a:extLst>
              <a:ext uri="{FF2B5EF4-FFF2-40B4-BE49-F238E27FC236}">
                <a16:creationId xmlns:a16="http://schemas.microsoft.com/office/drawing/2014/main" id="{6FA1DC5F-01A2-4293-A72F-A4B48823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73" y="5053700"/>
            <a:ext cx="1739713" cy="16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B07A1-F29B-489A-B2AD-059450DAE4B8}"/>
              </a:ext>
            </a:extLst>
          </p:cNvPr>
          <p:cNvSpPr txBox="1"/>
          <p:nvPr/>
        </p:nvSpPr>
        <p:spPr>
          <a:xfrm>
            <a:off x="4991728" y="5066836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</p:spTree>
    <p:extLst>
      <p:ext uri="{BB962C8B-B14F-4D97-AF65-F5344CB8AC3E}">
        <p14:creationId xmlns:p14="http://schemas.microsoft.com/office/powerpoint/2010/main" val="54710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45347" y="3363391"/>
            <a:ext cx="41248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Demo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549</Words>
  <Application>Microsoft Office PowerPoint</Application>
  <PresentationFormat>Widescreen</PresentationFormat>
  <Paragraphs>115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</dc:creator>
  <cp:lastModifiedBy>cvedi@soyuztechnologies.com</cp:lastModifiedBy>
  <cp:revision>8</cp:revision>
  <dcterms:created xsi:type="dcterms:W3CDTF">2022-01-04T06:31:12Z</dcterms:created>
  <dcterms:modified xsi:type="dcterms:W3CDTF">2022-01-04T11:31:04Z</dcterms:modified>
</cp:coreProperties>
</file>